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65" r:id="rId3"/>
    <p:sldId id="263" r:id="rId4"/>
    <p:sldId id="264" r:id="rId5"/>
    <p:sldId id="267" r:id="rId6"/>
    <p:sldId id="275" r:id="rId7"/>
    <p:sldId id="274" r:id="rId8"/>
    <p:sldId id="283" r:id="rId9"/>
    <p:sldId id="268" r:id="rId10"/>
    <p:sldId id="269" r:id="rId11"/>
    <p:sldId id="270" r:id="rId12"/>
    <p:sldId id="271" r:id="rId13"/>
    <p:sldId id="277" r:id="rId14"/>
    <p:sldId id="278" r:id="rId15"/>
    <p:sldId id="279" r:id="rId16"/>
    <p:sldId id="280" r:id="rId17"/>
    <p:sldId id="282" r:id="rId18"/>
    <p:sldId id="284" r:id="rId19"/>
    <p:sldId id="285" r:id="rId20"/>
    <p:sldId id="287" r:id="rId21"/>
    <p:sldId id="289" r:id="rId22"/>
    <p:sldId id="28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tint val="90000"/>
                  <a:satMod val="350000"/>
                  <a:tint val="66000"/>
                  <a:satMod val="160000"/>
                </a:schemeClr>
              </a:gs>
              <a:gs pos="50000">
                <a:schemeClr val="bg1">
                  <a:tint val="90000"/>
                  <a:satMod val="350000"/>
                  <a:tint val="44500"/>
                  <a:satMod val="160000"/>
                </a:schemeClr>
              </a:gs>
              <a:gs pos="100000">
                <a:schemeClr val="bg1">
                  <a:tint val="90000"/>
                  <a:satMod val="3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13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ostoručno 13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tint val="90000"/>
                  <a:satMod val="350000"/>
                  <a:tint val="66000"/>
                  <a:satMod val="160000"/>
                </a:schemeClr>
              </a:gs>
              <a:gs pos="50000">
                <a:schemeClr val="bg1">
                  <a:tint val="90000"/>
                  <a:satMod val="350000"/>
                  <a:tint val="44500"/>
                  <a:satMod val="160000"/>
                </a:schemeClr>
              </a:gs>
              <a:gs pos="100000">
                <a:schemeClr val="bg1">
                  <a:tint val="90000"/>
                  <a:satMod val="3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13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6" grpId="0"/>
      <p:bldP spid="7" grpId="0"/>
      <p:bldP spid="8" grpId="0" animBg="1"/>
      <p:bldP spid="3" grpId="0" build="p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988840"/>
            <a:ext cx="4040188" cy="432048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teksta 2"/>
          <p:cNvSpPr>
            <a:spLocks noGrp="1"/>
          </p:cNvSpPr>
          <p:nvPr>
            <p:ph type="body" idx="13"/>
          </p:nvPr>
        </p:nvSpPr>
        <p:spPr>
          <a:xfrm>
            <a:off x="467544" y="1124744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1" name="Rezervirano mjesto sadržaja 4"/>
          <p:cNvSpPr>
            <a:spLocks noGrp="1"/>
          </p:cNvSpPr>
          <p:nvPr>
            <p:ph sz="quarter" idx="14"/>
          </p:nvPr>
        </p:nvSpPr>
        <p:spPr>
          <a:xfrm>
            <a:off x="4572000" y="1988840"/>
            <a:ext cx="4040188" cy="432048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12" name="Rezervirano mjesto teksta 2"/>
          <p:cNvSpPr>
            <a:spLocks noGrp="1"/>
          </p:cNvSpPr>
          <p:nvPr>
            <p:ph type="body" idx="15"/>
          </p:nvPr>
        </p:nvSpPr>
        <p:spPr>
          <a:xfrm>
            <a:off x="4582344" y="1124744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4437112"/>
            <a:ext cx="4040188" cy="223224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3"/>
          </p:nvPr>
        </p:nvSpPr>
        <p:spPr>
          <a:xfrm>
            <a:off x="467544" y="836712"/>
            <a:ext cx="4040188" cy="112204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lIns="182880" anchor="ctr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ezervirano mjesto teksta 2"/>
          <p:cNvSpPr>
            <a:spLocks noGrp="1"/>
          </p:cNvSpPr>
          <p:nvPr>
            <p:ph type="body" idx="14"/>
          </p:nvPr>
        </p:nvSpPr>
        <p:spPr>
          <a:xfrm>
            <a:off x="467544" y="116632"/>
            <a:ext cx="4040188" cy="648072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lIns="182880" anchor="ctr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9" name="Rezervirano mjesto sadržaja 4"/>
          <p:cNvSpPr>
            <a:spLocks noGrp="1"/>
          </p:cNvSpPr>
          <p:nvPr>
            <p:ph sz="quarter" idx="15" hasCustomPrompt="1"/>
          </p:nvPr>
        </p:nvSpPr>
        <p:spPr>
          <a:xfrm>
            <a:off x="459452" y="2045484"/>
            <a:ext cx="4040188" cy="230425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normAutofit/>
          </a:bodyPr>
          <a:lstStyle>
            <a:lvl1pPr marL="109728" inden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393192" indent="0"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  <a:endParaRPr kumimoji="0" lang="en-US" dirty="0"/>
          </a:p>
        </p:txBody>
      </p:sp>
      <p:sp>
        <p:nvSpPr>
          <p:cNvPr id="14" name="Rezervirano mjesto sadržaja 4"/>
          <p:cNvSpPr>
            <a:spLocks noGrp="1"/>
          </p:cNvSpPr>
          <p:nvPr>
            <p:ph sz="quarter" idx="16"/>
          </p:nvPr>
        </p:nvSpPr>
        <p:spPr>
          <a:xfrm>
            <a:off x="4641756" y="4452476"/>
            <a:ext cx="4040188" cy="223224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15" name="Rezervirano mjesto teksta 2"/>
          <p:cNvSpPr>
            <a:spLocks noGrp="1"/>
          </p:cNvSpPr>
          <p:nvPr>
            <p:ph type="body" idx="17"/>
          </p:nvPr>
        </p:nvSpPr>
        <p:spPr>
          <a:xfrm>
            <a:off x="4652100" y="852076"/>
            <a:ext cx="4040188" cy="112204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lIns="182880" anchor="ctr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6" name="Rezervirano mjesto teksta 2"/>
          <p:cNvSpPr>
            <a:spLocks noGrp="1"/>
          </p:cNvSpPr>
          <p:nvPr>
            <p:ph type="body" idx="18"/>
          </p:nvPr>
        </p:nvSpPr>
        <p:spPr>
          <a:xfrm>
            <a:off x="4652100" y="131996"/>
            <a:ext cx="4040188" cy="648072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lIns="182880" anchor="ctr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7" name="Rezervirano mjesto sadržaja 4"/>
          <p:cNvSpPr>
            <a:spLocks noGrp="1"/>
          </p:cNvSpPr>
          <p:nvPr>
            <p:ph sz="quarter" idx="19" hasCustomPrompt="1"/>
          </p:nvPr>
        </p:nvSpPr>
        <p:spPr>
          <a:xfrm>
            <a:off x="4644008" y="2060848"/>
            <a:ext cx="4040188" cy="230425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normAutofit/>
          </a:bodyPr>
          <a:lstStyle>
            <a:lvl1pPr marL="109728" indent="0">
              <a:buNone/>
              <a:defRPr sz="1800">
                <a:latin typeface="Courier New" pitchFamily="49" charset="0"/>
                <a:cs typeface="Courier New" pitchFamily="49" charset="0"/>
              </a:defRPr>
            </a:lvl1pPr>
            <a:lvl2pPr marL="393192" indent="0"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973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zervirano mjesto sadržaja 4"/>
          <p:cNvSpPr>
            <a:spLocks noGrp="1"/>
          </p:cNvSpPr>
          <p:nvPr>
            <p:ph sz="quarter" idx="2" hasCustomPrompt="1"/>
          </p:nvPr>
        </p:nvSpPr>
        <p:spPr>
          <a:xfrm>
            <a:off x="539552" y="5949280"/>
            <a:ext cx="8064896" cy="7200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dirty="0" smtClean="0"/>
              <a:t>Napomena</a:t>
            </a:r>
            <a:endParaRPr kumimoji="0" lang="en-US" dirty="0"/>
          </a:p>
        </p:txBody>
      </p:sp>
      <p:sp>
        <p:nvSpPr>
          <p:cNvPr id="7" name="Rezervirano mjesto teksta 2"/>
          <p:cNvSpPr>
            <a:spLocks noGrp="1"/>
          </p:cNvSpPr>
          <p:nvPr>
            <p:ph type="body" idx="13" hasCustomPrompt="1"/>
          </p:nvPr>
        </p:nvSpPr>
        <p:spPr>
          <a:xfrm>
            <a:off x="467544" y="836712"/>
            <a:ext cx="8136904" cy="158417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lIns="182880" anchor="ctr">
            <a:norm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dirty="0" smtClean="0"/>
              <a:t>Tekst zadatka</a:t>
            </a:r>
          </a:p>
        </p:txBody>
      </p:sp>
      <p:sp>
        <p:nvSpPr>
          <p:cNvPr id="8" name="Rezervirano mjesto teksta 2"/>
          <p:cNvSpPr>
            <a:spLocks noGrp="1"/>
          </p:cNvSpPr>
          <p:nvPr>
            <p:ph type="body" idx="14" hasCustomPrompt="1"/>
          </p:nvPr>
        </p:nvSpPr>
        <p:spPr>
          <a:xfrm>
            <a:off x="467544" y="116632"/>
            <a:ext cx="4040188" cy="648072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lIns="182880" anchor="ctr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dirty="0" smtClean="0"/>
              <a:t>Zadatak</a:t>
            </a:r>
          </a:p>
        </p:txBody>
      </p:sp>
      <p:sp>
        <p:nvSpPr>
          <p:cNvPr id="9" name="Rezervirano mjesto sadržaja 4"/>
          <p:cNvSpPr>
            <a:spLocks noGrp="1"/>
          </p:cNvSpPr>
          <p:nvPr>
            <p:ph sz="quarter" idx="15" hasCustomPrompt="1"/>
          </p:nvPr>
        </p:nvSpPr>
        <p:spPr>
          <a:xfrm>
            <a:off x="179512" y="2529472"/>
            <a:ext cx="8712968" cy="331236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>
            <a:normAutofit/>
          </a:bodyPr>
          <a:lstStyle>
            <a:lvl1pPr marL="109728" indent="0">
              <a:buNone/>
              <a:defRPr sz="1700">
                <a:latin typeface="Courier New" pitchFamily="49" charset="0"/>
                <a:cs typeface="Courier New" pitchFamily="49" charset="0"/>
              </a:defRPr>
            </a:lvl1pPr>
            <a:lvl2pPr marL="393192" indent="0">
              <a:buNone/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88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ručno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tint val="90000"/>
                  <a:satMod val="350000"/>
                  <a:tint val="66000"/>
                  <a:satMod val="160000"/>
                </a:schemeClr>
              </a:gs>
              <a:gs pos="50000">
                <a:schemeClr val="bg1">
                  <a:tint val="90000"/>
                  <a:satMod val="350000"/>
                  <a:tint val="44500"/>
                  <a:satMod val="160000"/>
                </a:schemeClr>
              </a:gs>
              <a:gs pos="100000">
                <a:schemeClr val="bg1">
                  <a:tint val="90000"/>
                  <a:satMod val="350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13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pPr/>
              <a:t>11.12.2015.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BROJEVNI SUSTAVI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ovise o bazi?</a:t>
            </a:r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95536" y="2060848"/>
          <a:ext cx="8136905" cy="366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8713">
                <a:tc>
                  <a:txBody>
                    <a:bodyPr/>
                    <a:lstStyle/>
                    <a:p>
                      <a:pPr algn="ctr"/>
                      <a:r>
                        <a:rPr lang="hr-HR" sz="1800" b="1" baseline="0" smtClean="0">
                          <a:latin typeface="Times-Bold"/>
                        </a:rPr>
                        <a:t>Brojevni sustav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baseline="0" smtClean="0">
                          <a:latin typeface="Times-Bold"/>
                        </a:rPr>
                        <a:t>Baza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baseline="0" dirty="0" smtClean="0">
                          <a:latin typeface="Times-Bold"/>
                        </a:rPr>
                        <a:t>Znamenke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baseline="0" dirty="0" smtClean="0">
                          <a:latin typeface="Times-Bold"/>
                        </a:rPr>
                        <a:t>Najveći element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441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/>
                        <a:t>DEKADSKI 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10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0,1,2,3,4,5,6,7,8,9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9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161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BINARNI 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2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0,1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61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OKTALNI 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8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0,1,2,3,4,5,6,7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7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916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HEKSADEKADSKI 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16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0,1,2,3,4,5,6,7,8,9,A,B,C,D,E,F 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F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4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876234"/>
          </a:xfrm>
        </p:spPr>
        <p:txBody>
          <a:bodyPr/>
          <a:lstStyle/>
          <a:p>
            <a:r>
              <a:rPr lang="hr-HR" dirty="0" smtClean="0"/>
              <a:t>Binarni sustav koristi samo dvije znamenke: jedan(1) i nula (0). </a:t>
            </a:r>
          </a:p>
          <a:p>
            <a:r>
              <a:rPr lang="hr-HR" b="1" dirty="0" smtClean="0"/>
              <a:t>Znamenke 0 i 1 zovemo binarne znamenke, a broj zapisan binarnim znamenkama – binarni broj.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196" y="3786190"/>
            <a:ext cx="7789608" cy="166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Binarni sustav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827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876234"/>
          </a:xfrm>
        </p:spPr>
        <p:txBody>
          <a:bodyPr/>
          <a:lstStyle/>
          <a:p>
            <a:r>
              <a:rPr lang="hr-HR" dirty="0" smtClean="0"/>
              <a:t>Svaku mjesnu vrijednost mjesta množimo sa pripadajućom binarnom znamenkom, a rezultate zbrajamo.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6851104" cy="223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saznati dekadsku vrijednost binarnog broja?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4283968" y="5013176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>
                <a:solidFill>
                  <a:srgbClr val="00B050"/>
                </a:solidFill>
              </a:rPr>
              <a:t>1</a:t>
            </a:r>
            <a:r>
              <a:rPr lang="hr-HR" sz="2800" dirty="0" smtClean="0"/>
              <a:t>×8 + </a:t>
            </a:r>
            <a:r>
              <a:rPr lang="hr-HR" sz="4000" dirty="0" smtClean="0">
                <a:solidFill>
                  <a:srgbClr val="00B050"/>
                </a:solidFill>
              </a:rPr>
              <a:t>0</a:t>
            </a:r>
            <a:r>
              <a:rPr lang="hr-HR" sz="2800" dirty="0" smtClean="0"/>
              <a:t>×4 + </a:t>
            </a:r>
            <a:r>
              <a:rPr lang="hr-HR" sz="4400" dirty="0" smtClean="0">
                <a:solidFill>
                  <a:srgbClr val="00B050"/>
                </a:solidFill>
              </a:rPr>
              <a:t>1</a:t>
            </a:r>
            <a:r>
              <a:rPr lang="hr-HR" sz="2800" dirty="0" smtClean="0"/>
              <a:t>×2 + </a:t>
            </a:r>
            <a:r>
              <a:rPr lang="hr-HR" sz="4000" dirty="0" smtClean="0">
                <a:solidFill>
                  <a:srgbClr val="00B050"/>
                </a:solidFill>
              </a:rPr>
              <a:t>0</a:t>
            </a:r>
            <a:r>
              <a:rPr lang="hr-HR" sz="2800" dirty="0" smtClean="0"/>
              <a:t>×1 = </a:t>
            </a:r>
          </a:p>
          <a:p>
            <a:r>
              <a:rPr lang="hr-HR" sz="2800" dirty="0" smtClean="0"/>
              <a:t>   8 + 	   0 + 	    2 + 	     0 = 10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5956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3826768" cy="482799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Niz od četiri bita nazivamo </a:t>
            </a:r>
            <a:r>
              <a:rPr lang="hr-HR" b="1" dirty="0" smtClean="0"/>
              <a:t>četvorkom bitova</a:t>
            </a:r>
            <a:r>
              <a:rPr lang="hr-HR" dirty="0" smtClean="0"/>
              <a:t>, ili kraće </a:t>
            </a:r>
            <a:r>
              <a:rPr lang="hr-HR" b="1" dirty="0" smtClean="0"/>
              <a:t>četvorkom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Pomoću četvorke bitova možemo prikazati ili zapisati brojeve od 0-15.</a:t>
            </a:r>
          </a:p>
          <a:p>
            <a:r>
              <a:rPr lang="hr-HR" dirty="0" smtClean="0"/>
              <a:t>Umjesto binarnim znamenkama svaki niz od četiri bita možemo kraće prikazati odgovarajućim </a:t>
            </a:r>
            <a:r>
              <a:rPr lang="hr-HR" b="1" dirty="0" smtClean="0"/>
              <a:t>simbolom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Četvorke bitova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692696"/>
            <a:ext cx="390643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450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15328" cy="2304862"/>
          </a:xfrm>
        </p:spPr>
        <p:txBody>
          <a:bodyPr/>
          <a:lstStyle/>
          <a:p>
            <a:r>
              <a:rPr lang="hr-HR" dirty="0" smtClean="0"/>
              <a:t>Građa računala prilagođena je </a:t>
            </a:r>
            <a:r>
              <a:rPr lang="hr-HR" b="1" dirty="0" smtClean="0"/>
              <a:t>nizu od 8 bitova</a:t>
            </a:r>
            <a:r>
              <a:rPr lang="hr-HR" dirty="0" smtClean="0"/>
              <a:t> kako bi se mogao zapisati dovoljan broj podataka. </a:t>
            </a:r>
          </a:p>
          <a:p>
            <a:r>
              <a:rPr lang="hr-HR" dirty="0" smtClean="0"/>
              <a:t>Za skupine od 8 bitova upotrebljava se naziv </a:t>
            </a:r>
            <a:r>
              <a:rPr lang="hr-HR" b="1" dirty="0" smtClean="0"/>
              <a:t>bajt (</a:t>
            </a:r>
            <a:r>
              <a:rPr lang="hr-HR" b="1" i="1" dirty="0" err="1" smtClean="0"/>
              <a:t>Byte</a:t>
            </a:r>
            <a:r>
              <a:rPr lang="hr-HR" b="1" dirty="0" smtClean="0"/>
              <a:t>).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1.3. Bajt</a:t>
            </a:r>
            <a:endParaRPr lang="hr-HR" dirty="0"/>
          </a:p>
        </p:txBody>
      </p:sp>
      <p:pic>
        <p:nvPicPr>
          <p:cNvPr id="23554" name="Picture 2" descr="https://encrypted-tbn1.google.com/images?q=tbn:ANd9GcSZuAggl5Un2PpDV5ZkDJsxkHLYxDL95BcMv0XqoxmnKH9c4OMY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17032"/>
            <a:ext cx="6303613" cy="1680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09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1881188"/>
            <a:ext cx="80581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63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1071563"/>
            <a:ext cx="77533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907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019110"/>
          </a:xfrm>
        </p:spPr>
        <p:txBody>
          <a:bodyPr>
            <a:normAutofit/>
          </a:bodyPr>
          <a:lstStyle/>
          <a:p>
            <a:r>
              <a:rPr lang="hr-HR" dirty="0" smtClean="0"/>
              <a:t>Koristeći skraćeni zapis, sadržaj jednoga bajta možemo zapisati sa samo dva znaka, svaki znak zamjenjuje jednu četvorku bitova možemo zapisivati kao </a:t>
            </a:r>
            <a:r>
              <a:rPr lang="hr-HR" b="1" dirty="0" smtClean="0"/>
              <a:t>dvije četvorke bitova.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Dvije četvorke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536504" cy="332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42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090613"/>
            <a:ext cx="90011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141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2075"/>
            <a:ext cx="93154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064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4090466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/>
              <a:t>Zadatak:</a:t>
            </a:r>
            <a:br>
              <a:rPr lang="hr-HR" sz="3200" dirty="0" smtClean="0"/>
            </a:br>
            <a:r>
              <a:rPr lang="hr-HR" sz="3200" dirty="0" smtClean="0"/>
              <a:t>Koji </a:t>
            </a:r>
            <a:r>
              <a:rPr lang="hr-HR" sz="3200" dirty="0"/>
              <a:t>je, od navedenih brojeva, najveći, a koji najmanji</a:t>
            </a:r>
            <a:r>
              <a:rPr lang="hr-HR" sz="3200" dirty="0" smtClean="0"/>
              <a:t>?</a:t>
            </a:r>
            <a:r>
              <a:rPr lang="hr-HR" sz="3200" dirty="0"/>
              <a:t>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a</a:t>
            </a:r>
            <a:r>
              <a:rPr lang="hr-HR" sz="3200" dirty="0"/>
              <a:t>) 123</a:t>
            </a:r>
            <a:r>
              <a:rPr lang="hr-HR" sz="3200" baseline="-25000" dirty="0"/>
              <a:t>(10</a:t>
            </a:r>
            <a:r>
              <a:rPr lang="hr-HR" sz="3200" baseline="-25000" dirty="0" smtClean="0"/>
              <a:t>)</a:t>
            </a:r>
            <a:br>
              <a:rPr lang="hr-HR" sz="3200" baseline="-25000" dirty="0" smtClean="0"/>
            </a:br>
            <a:r>
              <a:rPr lang="hr-HR" sz="3200" baseline="-25000" dirty="0" smtClean="0"/>
              <a:t> </a:t>
            </a:r>
            <a:r>
              <a:rPr lang="hr-HR" sz="3200" dirty="0"/>
              <a:t>b) 163</a:t>
            </a:r>
            <a:r>
              <a:rPr lang="hr-HR" sz="3200" baseline="-25000" dirty="0"/>
              <a:t>(8) </a:t>
            </a:r>
            <a:r>
              <a:rPr lang="hr-HR" sz="3200" baseline="-25000" dirty="0" smtClean="0"/>
              <a:t/>
            </a:r>
            <a:br>
              <a:rPr lang="hr-HR" sz="3200" baseline="-25000" dirty="0" smtClean="0"/>
            </a:br>
            <a:r>
              <a:rPr lang="hr-HR" sz="3200" dirty="0" smtClean="0"/>
              <a:t>c</a:t>
            </a:r>
            <a:r>
              <a:rPr lang="hr-HR" sz="3200" dirty="0"/>
              <a:t>) 1111001</a:t>
            </a:r>
            <a:r>
              <a:rPr lang="hr-HR" sz="3200" baseline="-25000" dirty="0"/>
              <a:t>(2) </a:t>
            </a:r>
            <a:r>
              <a:rPr lang="hr-HR" sz="3200" baseline="-25000" dirty="0" smtClean="0"/>
              <a:t/>
            </a:r>
            <a:br>
              <a:rPr lang="hr-HR" sz="3200" baseline="-25000" dirty="0" smtClean="0"/>
            </a:br>
            <a:r>
              <a:rPr lang="hr-HR" sz="3200" dirty="0" smtClean="0"/>
              <a:t>d</a:t>
            </a:r>
            <a:r>
              <a:rPr lang="hr-HR" sz="3200" dirty="0"/>
              <a:t>) 6B</a:t>
            </a:r>
            <a:r>
              <a:rPr lang="hr-HR" sz="3200" baseline="-25000" dirty="0"/>
              <a:t>(16)</a:t>
            </a: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> 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Odgovor: najveći =123(10) najmanji = 6B(16) </a:t>
            </a:r>
          </a:p>
          <a:p>
            <a:r>
              <a:rPr lang="hr-HR" dirty="0"/>
              <a:t>Postupak: </a:t>
            </a:r>
            <a:br>
              <a:rPr lang="hr-HR" dirty="0"/>
            </a:br>
            <a:r>
              <a:rPr lang="hr-HR" dirty="0"/>
              <a:t>Pretvorimo sve brojeve u dekadski sustav pa usporedimo rješenja </a:t>
            </a:r>
          </a:p>
          <a:p>
            <a:r>
              <a:rPr lang="hr-HR" dirty="0"/>
              <a:t>123, 115, 121, 107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90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BROJEVNI SUSTAVI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bit </a:t>
            </a:r>
            <a:r>
              <a:rPr lang="hr-HR" dirty="0" smtClean="0"/>
              <a:t>– je </a:t>
            </a:r>
            <a:r>
              <a:rPr lang="hr-HR" b="1" dirty="0" smtClean="0"/>
              <a:t>najmanja količina podataka</a:t>
            </a:r>
            <a:r>
              <a:rPr lang="hr-HR" dirty="0" smtClean="0"/>
              <a:t> koju prekidač u računalu može pokazati. </a:t>
            </a:r>
          </a:p>
          <a:p>
            <a:r>
              <a:rPr lang="hr-HR" b="1" dirty="0" smtClean="0"/>
              <a:t>vrijednost bita </a:t>
            </a:r>
            <a:r>
              <a:rPr lang="hr-HR" dirty="0" smtClean="0"/>
              <a:t>– 1 (jedan) ili 0 (nula). </a:t>
            </a:r>
          </a:p>
          <a:p>
            <a:r>
              <a:rPr lang="hr-HR" b="1" dirty="0" smtClean="0"/>
              <a:t>moguća stanja niza bitova</a:t>
            </a:r>
            <a:r>
              <a:rPr lang="hr-HR" dirty="0" smtClean="0"/>
              <a:t> – Više bitova povezanih u niz može prikazati više različitih stanja (2, 4, 8, 16, 32...).</a:t>
            </a:r>
            <a:r>
              <a:rPr lang="hr-HR" u="sng" dirty="0" smtClean="0"/>
              <a:t> 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74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2160240"/>
          </a:xfrm>
        </p:spPr>
        <p:txBody>
          <a:bodyPr>
            <a:normAutofit/>
          </a:bodyPr>
          <a:lstStyle/>
          <a:p>
            <a:r>
              <a:rPr lang="hr-HR" sz="4400" dirty="0">
                <a:solidFill>
                  <a:srgbClr val="FF0000"/>
                </a:solidFill>
              </a:rPr>
              <a:t>1</a:t>
            </a:r>
            <a:r>
              <a:rPr lang="hr-HR" sz="4400" dirty="0">
                <a:solidFill>
                  <a:srgbClr val="00B050"/>
                </a:solidFill>
              </a:rPr>
              <a:t>6</a:t>
            </a:r>
            <a:r>
              <a:rPr lang="hr-HR" sz="4400" dirty="0">
                <a:solidFill>
                  <a:srgbClr val="7030A0"/>
                </a:solidFill>
              </a:rPr>
              <a:t>3</a:t>
            </a:r>
            <a:r>
              <a:rPr lang="hr-HR" sz="4400" baseline="-25000" dirty="0"/>
              <a:t>(8)</a:t>
            </a:r>
            <a:r>
              <a:rPr lang="hr-HR" sz="4400" dirty="0"/>
              <a:t>=</a:t>
            </a:r>
            <a:endParaRPr lang="hr-HR" sz="36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75598"/>
              </p:ext>
            </p:extLst>
          </p:nvPr>
        </p:nvGraphicFramePr>
        <p:xfrm>
          <a:off x="539552" y="1628800"/>
          <a:ext cx="7848873" cy="280831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9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8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1053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×8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r>
                        <a:rPr lang="hr-HR" sz="3200" dirty="0" smtClean="0"/>
                        <a:t>×8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hr-HR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hr-HR" sz="3200" dirty="0" smtClean="0"/>
                        <a:t>×8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=</a:t>
                      </a:r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153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64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+</a:t>
                      </a:r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hr-H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=</a:t>
                      </a:r>
                      <a:endParaRPr lang="hr-HR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053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48</a:t>
                      </a:r>
                      <a:endParaRPr lang="hr-HR" sz="3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hr-HR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hr-HR" sz="32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=</a:t>
                      </a:r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053">
                <a:tc gridSpan="6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= 115</a:t>
                      </a:r>
                      <a:r>
                        <a:rPr lang="hr-HR" sz="3200" baseline="-25000" dirty="0" smtClean="0"/>
                        <a:t>(10)</a:t>
                      </a:r>
                      <a:endParaRPr lang="hr-HR" sz="3200" baseline="-25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hr-HR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2195736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solidFill>
                  <a:srgbClr val="00B0F0"/>
                </a:solidFill>
              </a:rPr>
              <a:t>(8) – je baza 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oktalnog</a:t>
            </a:r>
            <a:r>
              <a:rPr lang="hr-HR" dirty="0" smtClean="0">
                <a:solidFill>
                  <a:srgbClr val="00B0F0"/>
                </a:solidFill>
              </a:rPr>
              <a:t> sustava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>
                <a:solidFill>
                  <a:srgbClr val="00B0F0"/>
                </a:solidFill>
              </a:rPr>
              <a:t>8</a:t>
            </a:r>
            <a:r>
              <a:rPr lang="hr-HR" baseline="30000" dirty="0">
                <a:solidFill>
                  <a:srgbClr val="00B0F0"/>
                </a:solidFill>
              </a:rPr>
              <a:t>0</a:t>
            </a:r>
            <a:r>
              <a:rPr lang="hr-HR" dirty="0">
                <a:solidFill>
                  <a:srgbClr val="00B0F0"/>
                </a:solidFill>
              </a:rPr>
              <a:t>=1</a:t>
            </a:r>
          </a:p>
          <a:p>
            <a:r>
              <a:rPr lang="hr-HR" dirty="0">
                <a:solidFill>
                  <a:srgbClr val="00B0F0"/>
                </a:solidFill>
              </a:rPr>
              <a:t>8</a:t>
            </a:r>
            <a:r>
              <a:rPr lang="hr-HR" baseline="30000" dirty="0">
                <a:solidFill>
                  <a:srgbClr val="00B0F0"/>
                </a:solidFill>
              </a:rPr>
              <a:t>1</a:t>
            </a:r>
            <a:r>
              <a:rPr lang="hr-HR" dirty="0">
                <a:solidFill>
                  <a:srgbClr val="00B0F0"/>
                </a:solidFill>
              </a:rPr>
              <a:t>=8</a:t>
            </a:r>
          </a:p>
          <a:p>
            <a:r>
              <a:rPr lang="hr-HR" dirty="0">
                <a:solidFill>
                  <a:srgbClr val="00B0F0"/>
                </a:solidFill>
              </a:rPr>
              <a:t>8</a:t>
            </a:r>
            <a:r>
              <a:rPr lang="hr-HR" baseline="30000" dirty="0">
                <a:solidFill>
                  <a:srgbClr val="00B0F0"/>
                </a:solidFill>
              </a:rPr>
              <a:t>2</a:t>
            </a:r>
            <a:r>
              <a:rPr lang="hr-HR" dirty="0">
                <a:solidFill>
                  <a:srgbClr val="00B0F0"/>
                </a:solidFill>
              </a:rPr>
              <a:t>=64</a:t>
            </a:r>
          </a:p>
          <a:p>
            <a:r>
              <a:rPr lang="hr-HR" dirty="0">
                <a:solidFill>
                  <a:srgbClr val="00B0F0"/>
                </a:solidFill>
              </a:rPr>
              <a:t>8</a:t>
            </a:r>
            <a:r>
              <a:rPr lang="hr-HR" baseline="30000" dirty="0">
                <a:solidFill>
                  <a:srgbClr val="00B0F0"/>
                </a:solidFill>
              </a:rPr>
              <a:t>3</a:t>
            </a:r>
            <a:r>
              <a:rPr lang="hr-HR" dirty="0">
                <a:solidFill>
                  <a:srgbClr val="00B0F0"/>
                </a:solidFill>
              </a:rPr>
              <a:t>=64*8</a:t>
            </a:r>
          </a:p>
          <a:p>
            <a:r>
              <a:rPr lang="hr-HR" dirty="0">
                <a:solidFill>
                  <a:srgbClr val="00B0F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9911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2160240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00B050"/>
                </a:solidFill>
              </a:rPr>
              <a:t>1111</a:t>
            </a:r>
            <a:r>
              <a:rPr lang="hr-HR" sz="4400" dirty="0" smtClean="0">
                <a:solidFill>
                  <a:srgbClr val="FF0000"/>
                </a:solidFill>
              </a:rPr>
              <a:t>00</a:t>
            </a:r>
            <a:r>
              <a:rPr lang="hr-HR" sz="4400" dirty="0" smtClean="0">
                <a:solidFill>
                  <a:srgbClr val="00B050"/>
                </a:solidFill>
              </a:rPr>
              <a:t>1</a:t>
            </a:r>
            <a:r>
              <a:rPr lang="hr-HR" sz="4400" baseline="-25000" dirty="0" smtClean="0"/>
              <a:t>(2)</a:t>
            </a:r>
            <a:r>
              <a:rPr lang="hr-HR" sz="4400" dirty="0" smtClean="0"/>
              <a:t>=</a:t>
            </a:r>
          </a:p>
          <a:p>
            <a:pPr marL="109728" indent="0">
              <a:buNone/>
            </a:pPr>
            <a:endParaRPr lang="hr-HR" sz="36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990499"/>
              </p:ext>
            </p:extLst>
          </p:nvPr>
        </p:nvGraphicFramePr>
        <p:xfrm>
          <a:off x="323528" y="1556792"/>
          <a:ext cx="8735587" cy="2255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6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1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59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2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46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04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366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49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521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6</a:t>
                      </a:r>
                      <a:r>
                        <a:rPr lang="hr-HR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5</a:t>
                      </a:r>
                      <a:r>
                        <a:rPr lang="hr-HR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hr-HR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4</a:t>
                      </a:r>
                      <a:r>
                        <a:rPr lang="hr-HR" sz="320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+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3200" dirty="0" smtClean="0"/>
                        <a:t>×2</a:t>
                      </a:r>
                      <a:r>
                        <a:rPr lang="hr-HR" sz="3200" baseline="30000" dirty="0" smtClean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64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32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hr-HR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16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4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smtClean="0">
                          <a:solidFill>
                            <a:srgbClr val="00B0F0"/>
                          </a:solidFill>
                        </a:rPr>
                        <a:t>2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hr-HR" sz="2800" dirty="0" smtClean="0"/>
                        <a:t>×</a:t>
                      </a:r>
                      <a:r>
                        <a:rPr lang="hr-HR" sz="2800" dirty="0" err="1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28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64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32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hr-HR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16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8</a:t>
                      </a:r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</a:t>
                      </a:r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13"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=121</a:t>
                      </a:r>
                      <a:r>
                        <a:rPr lang="hr-HR" sz="3200" baseline="-25000" dirty="0" smtClean="0"/>
                        <a:t>(10)</a:t>
                      </a:r>
                      <a:endParaRPr lang="hr-HR" sz="3200" baseline="-25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hr-HR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2195736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(2) </a:t>
            </a:r>
            <a:r>
              <a:rPr lang="hr-HR" dirty="0">
                <a:solidFill>
                  <a:srgbClr val="00B0F0"/>
                </a:solidFill>
              </a:rPr>
              <a:t>– je baza </a:t>
            </a:r>
            <a:r>
              <a:rPr lang="hr-HR" dirty="0" smtClean="0">
                <a:solidFill>
                  <a:srgbClr val="00B0F0"/>
                </a:solidFill>
              </a:rPr>
              <a:t>binarnog sustava 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2</a:t>
            </a:r>
            <a:r>
              <a:rPr lang="hr-HR" baseline="30000" dirty="0" smtClean="0">
                <a:solidFill>
                  <a:srgbClr val="00B0F0"/>
                </a:solidFill>
              </a:rPr>
              <a:t>0</a:t>
            </a:r>
            <a:r>
              <a:rPr lang="hr-HR" dirty="0" smtClean="0">
                <a:solidFill>
                  <a:srgbClr val="00B0F0"/>
                </a:solidFill>
              </a:rPr>
              <a:t>=1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2</a:t>
            </a:r>
            <a:r>
              <a:rPr lang="hr-HR" baseline="30000" dirty="0" smtClean="0">
                <a:solidFill>
                  <a:srgbClr val="00B0F0"/>
                </a:solidFill>
              </a:rPr>
              <a:t>1</a:t>
            </a:r>
            <a:r>
              <a:rPr lang="hr-HR" dirty="0" smtClean="0">
                <a:solidFill>
                  <a:srgbClr val="00B0F0"/>
                </a:solidFill>
              </a:rPr>
              <a:t>=2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2</a:t>
            </a:r>
            <a:r>
              <a:rPr lang="hr-HR" baseline="30000" dirty="0" smtClean="0">
                <a:solidFill>
                  <a:srgbClr val="00B0F0"/>
                </a:solidFill>
              </a:rPr>
              <a:t>2</a:t>
            </a:r>
            <a:r>
              <a:rPr lang="hr-HR" dirty="0" smtClean="0">
                <a:solidFill>
                  <a:srgbClr val="00B0F0"/>
                </a:solidFill>
              </a:rPr>
              <a:t>=2×</a:t>
            </a:r>
            <a:r>
              <a:rPr lang="hr-HR" dirty="0" err="1" smtClean="0">
                <a:solidFill>
                  <a:srgbClr val="00B0F0"/>
                </a:solidFill>
              </a:rPr>
              <a:t>2</a:t>
            </a:r>
            <a:r>
              <a:rPr lang="hr-HR" dirty="0" smtClean="0">
                <a:solidFill>
                  <a:srgbClr val="00B0F0"/>
                </a:solidFill>
              </a:rPr>
              <a:t>=4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2</a:t>
            </a:r>
            <a:r>
              <a:rPr lang="hr-HR" baseline="30000" dirty="0" smtClean="0">
                <a:solidFill>
                  <a:srgbClr val="00B0F0"/>
                </a:solidFill>
              </a:rPr>
              <a:t>3</a:t>
            </a:r>
            <a:r>
              <a:rPr lang="hr-HR" dirty="0" smtClean="0">
                <a:solidFill>
                  <a:srgbClr val="00B0F0"/>
                </a:solidFill>
              </a:rPr>
              <a:t>=2×</a:t>
            </a:r>
            <a:r>
              <a:rPr lang="hr-HR" dirty="0" err="1" smtClean="0">
                <a:solidFill>
                  <a:srgbClr val="00B0F0"/>
                </a:solidFill>
              </a:rPr>
              <a:t>2</a:t>
            </a:r>
            <a:r>
              <a:rPr lang="hr-HR" dirty="0" smtClean="0">
                <a:solidFill>
                  <a:srgbClr val="00B0F0"/>
                </a:solidFill>
              </a:rPr>
              <a:t>×2=8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>
                <a:solidFill>
                  <a:srgbClr val="00B0F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7954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2160240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FF0000"/>
                </a:solidFill>
              </a:rPr>
              <a:t>6</a:t>
            </a:r>
            <a:r>
              <a:rPr lang="hr-HR" sz="4400" dirty="0" smtClean="0">
                <a:solidFill>
                  <a:srgbClr val="00B050"/>
                </a:solidFill>
              </a:rPr>
              <a:t>B</a:t>
            </a:r>
            <a:r>
              <a:rPr lang="hr-HR" sz="4400" baseline="-25000" dirty="0" smtClean="0"/>
              <a:t>(16)</a:t>
            </a:r>
            <a:r>
              <a:rPr lang="hr-HR" sz="4400" dirty="0" smtClean="0"/>
              <a:t>=</a:t>
            </a:r>
          </a:p>
          <a:p>
            <a:pPr marL="109728" indent="0">
              <a:buNone/>
            </a:pPr>
            <a:endParaRPr lang="hr-HR" sz="3600" dirty="0">
              <a:solidFill>
                <a:srgbClr val="00B0F0"/>
              </a:solidFill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29448"/>
              </p:ext>
            </p:extLst>
          </p:nvPr>
        </p:nvGraphicFramePr>
        <p:xfrm>
          <a:off x="755576" y="1340768"/>
          <a:ext cx="7776864" cy="3200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2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hr-HR" sz="3600" dirty="0" smtClean="0"/>
                        <a:t>×16</a:t>
                      </a:r>
                      <a:r>
                        <a:rPr lang="hr-HR" sz="3600" baseline="300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+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hr-HR" sz="3600" dirty="0" smtClean="0"/>
                        <a:t>×16</a:t>
                      </a:r>
                      <a:r>
                        <a:rPr lang="hr-HR" sz="3600" baseline="30000" dirty="0" smtClean="0">
                          <a:solidFill>
                            <a:srgbClr val="00B0F0"/>
                          </a:solidFill>
                        </a:rPr>
                        <a:t>0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=</a:t>
                      </a:r>
                      <a:endParaRPr lang="hr-HR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hr-HR" sz="3600" dirty="0" smtClean="0"/>
                        <a:t>×</a:t>
                      </a:r>
                      <a:r>
                        <a:rPr lang="hr-HR" sz="3600" dirty="0" smtClean="0">
                          <a:solidFill>
                            <a:srgbClr val="00B0F0"/>
                          </a:solidFill>
                        </a:rPr>
                        <a:t>16</a:t>
                      </a:r>
                      <a:endParaRPr lang="hr-HR" sz="3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+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hr-HR" sz="3600" dirty="0" smtClean="0"/>
                        <a:t>×</a:t>
                      </a:r>
                      <a:r>
                        <a:rPr lang="hr-HR" sz="3600" dirty="0" smtClean="0">
                          <a:solidFill>
                            <a:srgbClr val="00B0F0"/>
                          </a:solidFill>
                        </a:rPr>
                        <a:t>1</a:t>
                      </a:r>
                      <a:endParaRPr lang="hr-HR" sz="3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=</a:t>
                      </a:r>
                      <a:endParaRPr lang="hr-HR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60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hr-HR" sz="3600" smtClean="0">
                          <a:solidFill>
                            <a:schemeClr val="tx1"/>
                          </a:solidFill>
                        </a:rPr>
                        <a:t>×</a:t>
                      </a:r>
                      <a:r>
                        <a:rPr lang="hr-HR" sz="3600" smtClean="0">
                          <a:solidFill>
                            <a:srgbClr val="00B0F0"/>
                          </a:solidFill>
                        </a:rPr>
                        <a:t>16</a:t>
                      </a:r>
                      <a:endParaRPr lang="hr-HR" sz="36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+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r>
                        <a:rPr lang="hr-HR" sz="3600" dirty="0" smtClean="0"/>
                        <a:t>×1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=</a:t>
                      </a:r>
                      <a:endParaRPr lang="hr-HR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hr-HR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+</a:t>
                      </a:r>
                      <a:endParaRPr lang="hr-HR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rgbClr val="00B050"/>
                          </a:solidFill>
                        </a:rPr>
                        <a:t>11</a:t>
                      </a:r>
                      <a:endParaRPr lang="hr-HR" sz="3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3600" dirty="0" smtClean="0"/>
                        <a:t>=</a:t>
                      </a:r>
                      <a:endParaRPr lang="hr-HR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=116</a:t>
                      </a:r>
                      <a:r>
                        <a:rPr lang="hr-HR" sz="3600" baseline="-25000" dirty="0" smtClean="0"/>
                        <a:t>(10)</a:t>
                      </a:r>
                      <a:endParaRPr lang="hr-HR" sz="3600" baseline="-25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2195736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(16) </a:t>
            </a:r>
            <a:r>
              <a:rPr lang="hr-HR" dirty="0">
                <a:solidFill>
                  <a:srgbClr val="00B0F0"/>
                </a:solidFill>
              </a:rPr>
              <a:t>– je baza 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heskadekadskog</a:t>
            </a:r>
            <a:r>
              <a:rPr lang="hr-HR" dirty="0" smtClean="0">
                <a:solidFill>
                  <a:srgbClr val="00B0F0"/>
                </a:solidFill>
              </a:rPr>
              <a:t> sustava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16</a:t>
            </a:r>
            <a:r>
              <a:rPr lang="hr-HR" baseline="30000" dirty="0" smtClean="0">
                <a:solidFill>
                  <a:srgbClr val="00B0F0"/>
                </a:solidFill>
              </a:rPr>
              <a:t>0</a:t>
            </a:r>
            <a:r>
              <a:rPr lang="hr-HR" dirty="0" smtClean="0">
                <a:solidFill>
                  <a:srgbClr val="00B0F0"/>
                </a:solidFill>
              </a:rPr>
              <a:t>=1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16</a:t>
            </a:r>
            <a:r>
              <a:rPr lang="hr-HR" baseline="30000" dirty="0" smtClean="0">
                <a:solidFill>
                  <a:srgbClr val="00B0F0"/>
                </a:solidFill>
              </a:rPr>
              <a:t>1</a:t>
            </a:r>
            <a:r>
              <a:rPr lang="hr-HR" dirty="0" smtClean="0">
                <a:solidFill>
                  <a:srgbClr val="00B0F0"/>
                </a:solidFill>
              </a:rPr>
              <a:t>=16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16</a:t>
            </a:r>
            <a:r>
              <a:rPr lang="hr-HR" baseline="30000" dirty="0" smtClean="0">
                <a:solidFill>
                  <a:srgbClr val="00B0F0"/>
                </a:solidFill>
              </a:rPr>
              <a:t>2</a:t>
            </a:r>
            <a:r>
              <a:rPr lang="hr-HR" dirty="0" smtClean="0">
                <a:solidFill>
                  <a:srgbClr val="00B0F0"/>
                </a:solidFill>
              </a:rPr>
              <a:t>=16×</a:t>
            </a:r>
            <a:r>
              <a:rPr lang="hr-HR" dirty="0" err="1" smtClean="0">
                <a:solidFill>
                  <a:srgbClr val="00B0F0"/>
                </a:solidFill>
              </a:rPr>
              <a:t>16</a:t>
            </a:r>
            <a:r>
              <a:rPr lang="hr-HR" dirty="0" smtClean="0">
                <a:solidFill>
                  <a:srgbClr val="00B0F0"/>
                </a:solidFill>
              </a:rPr>
              <a:t>=256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16</a:t>
            </a:r>
            <a:r>
              <a:rPr lang="hr-HR" baseline="30000" dirty="0" smtClean="0">
                <a:solidFill>
                  <a:srgbClr val="00B0F0"/>
                </a:solidFill>
              </a:rPr>
              <a:t>3</a:t>
            </a:r>
            <a:r>
              <a:rPr lang="hr-HR" dirty="0" smtClean="0">
                <a:solidFill>
                  <a:srgbClr val="00B0F0"/>
                </a:solidFill>
              </a:rPr>
              <a:t>=16×</a:t>
            </a:r>
            <a:r>
              <a:rPr lang="hr-HR" dirty="0" err="1" smtClean="0">
                <a:solidFill>
                  <a:srgbClr val="00B0F0"/>
                </a:solidFill>
              </a:rPr>
              <a:t>16</a:t>
            </a:r>
            <a:r>
              <a:rPr lang="hr-HR" dirty="0" smtClean="0">
                <a:solidFill>
                  <a:srgbClr val="00B0F0"/>
                </a:solidFill>
              </a:rPr>
              <a:t>×16=4096</a:t>
            </a:r>
            <a:endParaRPr lang="hr-HR" dirty="0">
              <a:solidFill>
                <a:srgbClr val="00B0F0"/>
              </a:solidFill>
            </a:endParaRPr>
          </a:p>
          <a:p>
            <a:r>
              <a:rPr lang="hr-HR" dirty="0">
                <a:solidFill>
                  <a:srgbClr val="00B0F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48419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stanja mogu imati 2 bita</a:t>
            </a:r>
            <a:endParaRPr lang="hr-HR" dirty="0"/>
          </a:p>
        </p:txBody>
      </p:sp>
      <p:grpSp>
        <p:nvGrpSpPr>
          <p:cNvPr id="34" name="Grupa 33"/>
          <p:cNvGrpSpPr/>
          <p:nvPr/>
        </p:nvGrpSpPr>
        <p:grpSpPr>
          <a:xfrm>
            <a:off x="2267744" y="1412776"/>
            <a:ext cx="2448272" cy="4896544"/>
            <a:chOff x="899592" y="1484784"/>
            <a:chExt cx="2448272" cy="4896544"/>
          </a:xfrm>
        </p:grpSpPr>
        <p:grpSp>
          <p:nvGrpSpPr>
            <p:cNvPr id="10" name="Grupa 9"/>
            <p:cNvGrpSpPr/>
            <p:nvPr/>
          </p:nvGrpSpPr>
          <p:grpSpPr>
            <a:xfrm>
              <a:off x="1331640" y="1484784"/>
              <a:ext cx="731400" cy="1043334"/>
              <a:chOff x="1331640" y="1412776"/>
              <a:chExt cx="731400" cy="1043334"/>
            </a:xfrm>
          </p:grpSpPr>
          <p:pic>
            <p:nvPicPr>
              <p:cNvPr id="5" name="Picture 4" descr="https://encrypted-tbn0.google.com/images?q=tbn:ANd9GcRv1SPsTrg_nJ042fPWjzjCn9_0kS3Ecg_R0Om38HG9DyDQJs9B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1640" y="1799097"/>
                <a:ext cx="731400" cy="657013"/>
              </a:xfrm>
              <a:prstGeom prst="rect">
                <a:avLst/>
              </a:prstGeom>
              <a:noFill/>
            </p:spPr>
          </p:pic>
          <p:sp>
            <p:nvSpPr>
              <p:cNvPr id="7" name="TekstniOkvir 6"/>
              <p:cNvSpPr txBox="1"/>
              <p:nvPr/>
            </p:nvSpPr>
            <p:spPr>
              <a:xfrm>
                <a:off x="1547664" y="141277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400" dirty="0" smtClean="0"/>
                  <a:t>0</a:t>
                </a:r>
                <a:endParaRPr lang="hr-HR" sz="2400" dirty="0"/>
              </a:p>
            </p:txBody>
          </p:sp>
        </p:grpSp>
        <p:grpSp>
          <p:nvGrpSpPr>
            <p:cNvPr id="9" name="Grupa 8"/>
            <p:cNvGrpSpPr/>
            <p:nvPr/>
          </p:nvGrpSpPr>
          <p:grpSpPr>
            <a:xfrm>
              <a:off x="2123728" y="2780928"/>
              <a:ext cx="479867" cy="1152128"/>
              <a:chOff x="2092296" y="1484784"/>
              <a:chExt cx="479867" cy="1152128"/>
            </a:xfrm>
          </p:grpSpPr>
          <p:pic>
            <p:nvPicPr>
              <p:cNvPr id="6" name="Picture 6" descr="https://encrypted-tbn0.google.com/images?q=tbn:ANd9GcT2yELCIsEpIMwaKjsPhHx_y8dc66SEJkotXuXwcTyGglsitT8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92296" y="1772816"/>
                <a:ext cx="479867" cy="864096"/>
              </a:xfrm>
              <a:prstGeom prst="rect">
                <a:avLst/>
              </a:prstGeom>
              <a:noFill/>
            </p:spPr>
          </p:pic>
          <p:sp>
            <p:nvSpPr>
              <p:cNvPr id="8" name="TekstniOkvir 7"/>
              <p:cNvSpPr txBox="1"/>
              <p:nvPr/>
            </p:nvSpPr>
            <p:spPr>
              <a:xfrm>
                <a:off x="2195736" y="1484784"/>
                <a:ext cx="330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 smtClean="0"/>
                  <a:t>1</a:t>
                </a:r>
                <a:endParaRPr lang="hr-HR" sz="2000" dirty="0"/>
              </a:p>
            </p:txBody>
          </p:sp>
        </p:grpSp>
        <p:grpSp>
          <p:nvGrpSpPr>
            <p:cNvPr id="11" name="Grupa 10"/>
            <p:cNvGrpSpPr/>
            <p:nvPr/>
          </p:nvGrpSpPr>
          <p:grpSpPr>
            <a:xfrm>
              <a:off x="2051720" y="1484784"/>
              <a:ext cx="731400" cy="1043334"/>
              <a:chOff x="1331640" y="1412776"/>
              <a:chExt cx="731400" cy="1043334"/>
            </a:xfrm>
          </p:grpSpPr>
          <p:pic>
            <p:nvPicPr>
              <p:cNvPr id="12" name="Picture 4" descr="https://encrypted-tbn0.google.com/images?q=tbn:ANd9GcRv1SPsTrg_nJ042fPWjzjCn9_0kS3Ecg_R0Om38HG9DyDQJs9B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1640" y="1799097"/>
                <a:ext cx="731400" cy="657013"/>
              </a:xfrm>
              <a:prstGeom prst="rect">
                <a:avLst/>
              </a:prstGeom>
              <a:noFill/>
            </p:spPr>
          </p:pic>
          <p:sp>
            <p:nvSpPr>
              <p:cNvPr id="13" name="TekstniOkvir 12"/>
              <p:cNvSpPr txBox="1"/>
              <p:nvPr/>
            </p:nvSpPr>
            <p:spPr>
              <a:xfrm>
                <a:off x="1547664" y="141277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400" dirty="0" smtClean="0"/>
                  <a:t>0</a:t>
                </a:r>
                <a:endParaRPr lang="hr-HR" sz="2400" dirty="0"/>
              </a:p>
            </p:txBody>
          </p:sp>
        </p:grpSp>
        <p:grpSp>
          <p:nvGrpSpPr>
            <p:cNvPr id="14" name="Grupa 13"/>
            <p:cNvGrpSpPr/>
            <p:nvPr/>
          </p:nvGrpSpPr>
          <p:grpSpPr>
            <a:xfrm>
              <a:off x="1331640" y="2708920"/>
              <a:ext cx="731400" cy="1043334"/>
              <a:chOff x="1331640" y="1412776"/>
              <a:chExt cx="731400" cy="1043334"/>
            </a:xfrm>
          </p:grpSpPr>
          <p:pic>
            <p:nvPicPr>
              <p:cNvPr id="15" name="Picture 4" descr="https://encrypted-tbn0.google.com/images?q=tbn:ANd9GcRv1SPsTrg_nJ042fPWjzjCn9_0kS3Ecg_R0Om38HG9DyDQJs9B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1640" y="1799097"/>
                <a:ext cx="731400" cy="657013"/>
              </a:xfrm>
              <a:prstGeom prst="rect">
                <a:avLst/>
              </a:prstGeom>
              <a:noFill/>
            </p:spPr>
          </p:pic>
          <p:sp>
            <p:nvSpPr>
              <p:cNvPr id="16" name="TekstniOkvir 15"/>
              <p:cNvSpPr txBox="1"/>
              <p:nvPr/>
            </p:nvSpPr>
            <p:spPr>
              <a:xfrm>
                <a:off x="1547664" y="141277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400" dirty="0" smtClean="0"/>
                  <a:t>0</a:t>
                </a:r>
                <a:endParaRPr lang="hr-HR" sz="2400" dirty="0"/>
              </a:p>
            </p:txBody>
          </p:sp>
        </p:grpSp>
        <p:grpSp>
          <p:nvGrpSpPr>
            <p:cNvPr id="17" name="Grupa 16"/>
            <p:cNvGrpSpPr/>
            <p:nvPr/>
          </p:nvGrpSpPr>
          <p:grpSpPr>
            <a:xfrm>
              <a:off x="1475656" y="4005064"/>
              <a:ext cx="479867" cy="1152128"/>
              <a:chOff x="2092296" y="1484784"/>
              <a:chExt cx="479867" cy="1152128"/>
            </a:xfrm>
          </p:grpSpPr>
          <p:pic>
            <p:nvPicPr>
              <p:cNvPr id="18" name="Picture 6" descr="https://encrypted-tbn0.google.com/images?q=tbn:ANd9GcT2yELCIsEpIMwaKjsPhHx_y8dc66SEJkotXuXwcTyGglsitT8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92296" y="1772816"/>
                <a:ext cx="479867" cy="864096"/>
              </a:xfrm>
              <a:prstGeom prst="rect">
                <a:avLst/>
              </a:prstGeom>
              <a:noFill/>
            </p:spPr>
          </p:pic>
          <p:sp>
            <p:nvSpPr>
              <p:cNvPr id="19" name="TekstniOkvir 18"/>
              <p:cNvSpPr txBox="1"/>
              <p:nvPr/>
            </p:nvSpPr>
            <p:spPr>
              <a:xfrm>
                <a:off x="2195736" y="1484784"/>
                <a:ext cx="330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 smtClean="0"/>
                  <a:t>1</a:t>
                </a:r>
                <a:endParaRPr lang="hr-HR" sz="2000" dirty="0"/>
              </a:p>
            </p:txBody>
          </p:sp>
        </p:grpSp>
        <p:grpSp>
          <p:nvGrpSpPr>
            <p:cNvPr id="20" name="Grupa 19"/>
            <p:cNvGrpSpPr/>
            <p:nvPr/>
          </p:nvGrpSpPr>
          <p:grpSpPr>
            <a:xfrm>
              <a:off x="2051720" y="3933056"/>
              <a:ext cx="731400" cy="1043334"/>
              <a:chOff x="1331640" y="1412776"/>
              <a:chExt cx="731400" cy="1043334"/>
            </a:xfrm>
          </p:grpSpPr>
          <p:pic>
            <p:nvPicPr>
              <p:cNvPr id="21" name="Picture 4" descr="https://encrypted-tbn0.google.com/images?q=tbn:ANd9GcRv1SPsTrg_nJ042fPWjzjCn9_0kS3Ecg_R0Om38HG9DyDQJs9B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331640" y="1799097"/>
                <a:ext cx="731400" cy="657013"/>
              </a:xfrm>
              <a:prstGeom prst="rect">
                <a:avLst/>
              </a:prstGeom>
              <a:noFill/>
            </p:spPr>
          </p:pic>
          <p:sp>
            <p:nvSpPr>
              <p:cNvPr id="22" name="TekstniOkvir 21"/>
              <p:cNvSpPr txBox="1"/>
              <p:nvPr/>
            </p:nvSpPr>
            <p:spPr>
              <a:xfrm>
                <a:off x="1547664" y="1412776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2400" dirty="0" smtClean="0"/>
                  <a:t>0</a:t>
                </a:r>
                <a:endParaRPr lang="hr-HR" sz="2400" dirty="0"/>
              </a:p>
            </p:txBody>
          </p:sp>
        </p:grpSp>
        <p:grpSp>
          <p:nvGrpSpPr>
            <p:cNvPr id="23" name="Grupa 22"/>
            <p:cNvGrpSpPr/>
            <p:nvPr/>
          </p:nvGrpSpPr>
          <p:grpSpPr>
            <a:xfrm>
              <a:off x="2195736" y="5229200"/>
              <a:ext cx="479867" cy="1152128"/>
              <a:chOff x="2092296" y="1484784"/>
              <a:chExt cx="479867" cy="1152128"/>
            </a:xfrm>
          </p:grpSpPr>
          <p:pic>
            <p:nvPicPr>
              <p:cNvPr id="24" name="Picture 6" descr="https://encrypted-tbn0.google.com/images?q=tbn:ANd9GcT2yELCIsEpIMwaKjsPhHx_y8dc66SEJkotXuXwcTyGglsitT8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92296" y="1772816"/>
                <a:ext cx="479867" cy="864096"/>
              </a:xfrm>
              <a:prstGeom prst="rect">
                <a:avLst/>
              </a:prstGeom>
              <a:noFill/>
            </p:spPr>
          </p:pic>
          <p:sp>
            <p:nvSpPr>
              <p:cNvPr id="25" name="TekstniOkvir 24"/>
              <p:cNvSpPr txBox="1"/>
              <p:nvPr/>
            </p:nvSpPr>
            <p:spPr>
              <a:xfrm>
                <a:off x="2195736" y="1484784"/>
                <a:ext cx="330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 smtClean="0"/>
                  <a:t>1</a:t>
                </a:r>
                <a:endParaRPr lang="hr-HR" sz="2000" dirty="0"/>
              </a:p>
            </p:txBody>
          </p:sp>
        </p:grpSp>
        <p:grpSp>
          <p:nvGrpSpPr>
            <p:cNvPr id="26" name="Grupa 25"/>
            <p:cNvGrpSpPr/>
            <p:nvPr/>
          </p:nvGrpSpPr>
          <p:grpSpPr>
            <a:xfrm>
              <a:off x="1547664" y="5229200"/>
              <a:ext cx="479867" cy="1152128"/>
              <a:chOff x="2092296" y="1484784"/>
              <a:chExt cx="479867" cy="1152128"/>
            </a:xfrm>
          </p:grpSpPr>
          <p:pic>
            <p:nvPicPr>
              <p:cNvPr id="27" name="Picture 6" descr="https://encrypted-tbn0.google.com/images?q=tbn:ANd9GcT2yELCIsEpIMwaKjsPhHx_y8dc66SEJkotXuXwcTyGglsitT8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092296" y="1772816"/>
                <a:ext cx="479867" cy="864096"/>
              </a:xfrm>
              <a:prstGeom prst="rect">
                <a:avLst/>
              </a:prstGeom>
              <a:noFill/>
            </p:spPr>
          </p:pic>
          <p:sp>
            <p:nvSpPr>
              <p:cNvPr id="28" name="TekstniOkvir 27"/>
              <p:cNvSpPr txBox="1"/>
              <p:nvPr/>
            </p:nvSpPr>
            <p:spPr>
              <a:xfrm>
                <a:off x="2195736" y="1484784"/>
                <a:ext cx="3306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000" dirty="0" smtClean="0"/>
                  <a:t>1</a:t>
                </a:r>
                <a:endParaRPr lang="hr-HR" sz="2000" dirty="0"/>
              </a:p>
            </p:txBody>
          </p:sp>
        </p:grpSp>
        <p:sp>
          <p:nvSpPr>
            <p:cNvPr id="29" name="Pravokutnik 28"/>
            <p:cNvSpPr/>
            <p:nvPr/>
          </p:nvSpPr>
          <p:spPr>
            <a:xfrm>
              <a:off x="899592" y="1484784"/>
              <a:ext cx="2448272" cy="12241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Pravokutnik 29"/>
            <p:cNvSpPr/>
            <p:nvPr/>
          </p:nvSpPr>
          <p:spPr>
            <a:xfrm>
              <a:off x="899592" y="2708920"/>
              <a:ext cx="2448272" cy="12241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Pravokutnik 30"/>
            <p:cNvSpPr/>
            <p:nvPr/>
          </p:nvSpPr>
          <p:spPr>
            <a:xfrm>
              <a:off x="899592" y="3933056"/>
              <a:ext cx="2448272" cy="12241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Pravokutnik 31"/>
            <p:cNvSpPr/>
            <p:nvPr/>
          </p:nvSpPr>
          <p:spPr>
            <a:xfrm>
              <a:off x="899592" y="5157192"/>
              <a:ext cx="2448272" cy="12241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aphicFrame>
        <p:nvGraphicFramePr>
          <p:cNvPr id="33" name="Tablica 32"/>
          <p:cNvGraphicFramePr>
            <a:graphicFrameLocks noGrp="1"/>
          </p:cNvGraphicFramePr>
          <p:nvPr/>
        </p:nvGraphicFramePr>
        <p:xfrm>
          <a:off x="5076056" y="1412776"/>
          <a:ext cx="1319808" cy="4968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2138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0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0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0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0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138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/>
                        <a:t>1</a:t>
                      </a:r>
                      <a:endParaRPr lang="hr-HR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1835696" y="1052736"/>
            <a:ext cx="4186808" cy="661787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Niz bitova može prikazati više različitih stanja.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80727"/>
            <a:ext cx="1521760" cy="527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stanja mogu prikazati bitovi udruženi u niz? 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76872"/>
            <a:ext cx="188162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06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Brojevi sustavi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33056"/>
            <a:ext cx="14573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05064"/>
            <a:ext cx="31432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654783"/>
              </p:ext>
            </p:extLst>
          </p:nvPr>
        </p:nvGraphicFramePr>
        <p:xfrm>
          <a:off x="467544" y="1340768"/>
          <a:ext cx="715245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Vrsta sustava/naziv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Baza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znamenki koje koristi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Dekadski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0,1,2,3,4,5,6,7,8,9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Binarni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Oktalni</a:t>
                      </a:r>
                      <a:r>
                        <a:rPr lang="hr-HR" baseline="0" dirty="0" smtClean="0"/>
                        <a:t>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0,1,2,3,4,5,6,7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Heksadekadski</a:t>
                      </a:r>
                      <a:r>
                        <a:rPr lang="hr-HR" dirty="0" smtClean="0"/>
                        <a:t>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0,1,2,3,4,5,6,7,8,9</a:t>
                      </a:r>
                    </a:p>
                    <a:p>
                      <a:r>
                        <a:rPr lang="hr-HR" dirty="0" smtClean="0"/>
                        <a:t>A,B,C,D,E,F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720543"/>
              </p:ext>
            </p:extLst>
          </p:nvPr>
        </p:nvGraphicFramePr>
        <p:xfrm>
          <a:off x="1259632" y="188640"/>
          <a:ext cx="7230316" cy="567537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062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Broj bitova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hr-HR" sz="1600" dirty="0" smtClean="0">
                          <a:effectLst/>
                        </a:rPr>
                        <a:t>Težinske vrijednosti – Vrijednost</a:t>
                      </a:r>
                      <a:r>
                        <a:rPr lang="hr-HR" sz="1600" baseline="0" dirty="0" smtClean="0">
                          <a:effectLst/>
                        </a:rPr>
                        <a:t> </a:t>
                      </a:r>
                      <a:r>
                        <a:rPr lang="hr-HR" sz="1600" dirty="0" smtClean="0">
                          <a:effectLst/>
                        </a:rPr>
                        <a:t>potencije – Broj kombinacija</a:t>
                      </a:r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0</a:t>
                      </a:r>
                      <a:endParaRPr lang="hr-H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effectLst/>
                        </a:rPr>
                        <a:t>2</a:t>
                      </a:r>
                      <a:r>
                        <a:rPr lang="hr-HR" sz="1800" baseline="30000" dirty="0" smtClean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1</a:t>
                      </a:r>
                      <a:endParaRPr lang="hr-HR" sz="20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1</a:t>
                      </a:r>
                      <a:endParaRPr lang="hr-HR" sz="2000" baseline="30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3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4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16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5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6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64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7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7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128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8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endParaRPr lang="hr-HR" sz="2000" dirty="0" smtClean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256</a:t>
                      </a:r>
                      <a:endParaRPr lang="hr-HR" sz="2000" dirty="0"/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9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9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×2×2×</a:t>
                      </a:r>
                      <a:r>
                        <a:rPr lang="hr-HR" sz="2000" dirty="0" err="1" smtClean="0"/>
                        <a:t>2</a:t>
                      </a:r>
                      <a:r>
                        <a:rPr lang="hr-HR" sz="2000" dirty="0" smtClean="0"/>
                        <a:t>×2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512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10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effectLst/>
                        </a:rPr>
                        <a:t>2</a:t>
                      </a:r>
                      <a:r>
                        <a:rPr lang="hr-HR" sz="2000" b="1" baseline="30000" dirty="0" smtClean="0">
                          <a:effectLst/>
                        </a:rPr>
                        <a:t>10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2×</a:t>
                      </a:r>
                      <a:r>
                        <a:rPr lang="hr-HR" sz="2000" b="1" dirty="0" err="1" smtClean="0"/>
                        <a:t>2</a:t>
                      </a:r>
                      <a:r>
                        <a:rPr lang="hr-HR" sz="2000" b="1" dirty="0" smtClean="0"/>
                        <a:t>×2×2×</a:t>
                      </a:r>
                      <a:r>
                        <a:rPr lang="hr-HR" sz="2000" b="1" dirty="0" err="1" smtClean="0"/>
                        <a:t>2</a:t>
                      </a:r>
                      <a:r>
                        <a:rPr lang="hr-HR" sz="2000" b="1" dirty="0" smtClean="0"/>
                        <a:t>×2×2×</a:t>
                      </a:r>
                      <a:r>
                        <a:rPr lang="hr-HR" sz="2000" b="1" dirty="0" err="1" smtClean="0"/>
                        <a:t>2</a:t>
                      </a:r>
                      <a:r>
                        <a:rPr lang="hr-HR" sz="2000" b="1" dirty="0" smtClean="0"/>
                        <a:t>×2×2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1024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11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11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2048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16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16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hr-H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65 536</a:t>
                      </a:r>
                      <a:endParaRPr kumimoji="0" lang="hr-H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32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2</a:t>
                      </a:r>
                      <a:r>
                        <a:rPr lang="hr-HR" sz="2000" baseline="30000" dirty="0" smtClean="0">
                          <a:effectLst/>
                        </a:rPr>
                        <a:t>32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hr-H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4 294 967 296</a:t>
                      </a:r>
                      <a:endParaRPr kumimoji="0" lang="hr-H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9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728969"/>
              </p:ext>
            </p:extLst>
          </p:nvPr>
        </p:nvGraphicFramePr>
        <p:xfrm>
          <a:off x="1475656" y="332656"/>
          <a:ext cx="6282507" cy="61938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Dekadski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Baza (10)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effectLst/>
                        </a:rPr>
                        <a:t>Oktalni</a:t>
                      </a:r>
                      <a:endParaRPr lang="hr-HR" sz="1600" dirty="0" smtClean="0">
                        <a:effectLst/>
                      </a:endParaRPr>
                    </a:p>
                    <a:p>
                      <a:pPr algn="ctr"/>
                      <a:r>
                        <a:rPr lang="hr-HR" sz="1600" dirty="0" smtClean="0">
                          <a:effectLst/>
                        </a:rPr>
                        <a:t>Baza (8)</a:t>
                      </a:r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effectLst/>
                        </a:rPr>
                        <a:t>Heksadecimalni</a:t>
                      </a:r>
                      <a:endParaRPr lang="hr-HR" sz="1600" dirty="0" smtClean="0">
                        <a:effectLst/>
                      </a:endParaRPr>
                    </a:p>
                    <a:p>
                      <a:pPr algn="ctr"/>
                      <a:r>
                        <a:rPr lang="hr-HR" sz="1600" dirty="0" smtClean="0">
                          <a:effectLst/>
                        </a:rPr>
                        <a:t>Baza (16)</a:t>
                      </a:r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r-HR" sz="1600" dirty="0" smtClean="0">
                          <a:effectLst/>
                        </a:rPr>
                        <a:t>Binarni</a:t>
                      </a:r>
                    </a:p>
                    <a:p>
                      <a:pPr algn="ctr"/>
                      <a:r>
                        <a:rPr lang="hr-HR" sz="1600" dirty="0" smtClean="0">
                          <a:effectLst/>
                        </a:rPr>
                        <a:t>Baza (2)</a:t>
                      </a:r>
                      <a:endParaRPr lang="hr-HR" sz="16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11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sz="1100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0</a:t>
                      </a:r>
                      <a:endParaRPr lang="hr-H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>
                          <a:effectLst/>
                        </a:rPr>
                        <a:t>0</a:t>
                      </a:r>
                      <a:endParaRPr lang="hr-HR" sz="2000" b="1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effectLst/>
                        </a:rPr>
                        <a:t>0</a:t>
                      </a:r>
                      <a:endParaRPr lang="hr-H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2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3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4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4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5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6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6</a:t>
                      </a:r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7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7</a:t>
                      </a:r>
                      <a:endParaRPr lang="hr-HR" sz="2000" b="1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7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513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9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9</a:t>
                      </a:r>
                      <a:endParaRPr lang="hr-HR" sz="20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10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A</a:t>
                      </a:r>
                      <a:endParaRPr lang="hr-HR" sz="2000" b="1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11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B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12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C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13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D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14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E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3027"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15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r-HR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F</a:t>
                      </a:r>
                      <a:endParaRPr lang="hr-HR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8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Koje su veće jedinice od bajta?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447" y="1643595"/>
            <a:ext cx="5667106" cy="35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132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funkcionira dekadski sustav?</a:t>
            </a:r>
            <a:endParaRPr lang="hr-H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351785" cy="493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71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- akun1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- akun1</Template>
  <TotalTime>632</TotalTime>
  <Words>733</Words>
  <Application>Microsoft Office PowerPoint</Application>
  <PresentationFormat>Prikaz na zaslonu (4:3)</PresentationFormat>
  <Paragraphs>426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9" baseType="lpstr">
      <vt:lpstr>Calibri</vt:lpstr>
      <vt:lpstr>Courier New</vt:lpstr>
      <vt:lpstr>Times-Bold</vt:lpstr>
      <vt:lpstr>Verdana</vt:lpstr>
      <vt:lpstr>Wingdings 2</vt:lpstr>
      <vt:lpstr>Wingdings 3</vt:lpstr>
      <vt:lpstr>Tema - akun1</vt:lpstr>
      <vt:lpstr>BROJEVNI SUSTAVI</vt:lpstr>
      <vt:lpstr>BROJEVNI SUSTAVI</vt:lpstr>
      <vt:lpstr>Koliko stanja mogu imati 2 bita</vt:lpstr>
      <vt:lpstr>Koliko stanja mogu prikazati bitovi udruženi u niz? </vt:lpstr>
      <vt:lpstr>Brojevi sustavi</vt:lpstr>
      <vt:lpstr>PowerPoint prezentacija</vt:lpstr>
      <vt:lpstr>PowerPoint prezentacija</vt:lpstr>
      <vt:lpstr>Koje su veće jedinice od bajta?</vt:lpstr>
      <vt:lpstr>Kako funkcionira dekadski sustav?</vt:lpstr>
      <vt:lpstr>Binarni sustav</vt:lpstr>
      <vt:lpstr>Kako saznati dekadsku vrijednost binarnog broja?</vt:lpstr>
      <vt:lpstr>Četvorke bitova</vt:lpstr>
      <vt:lpstr>1.3. Bajt</vt:lpstr>
      <vt:lpstr>PowerPoint prezentacija</vt:lpstr>
      <vt:lpstr>PowerPoint prezentacija</vt:lpstr>
      <vt:lpstr>Dvije četvorke</vt:lpstr>
      <vt:lpstr>PowerPoint prezentacija</vt:lpstr>
      <vt:lpstr>PowerPoint prezentacija</vt:lpstr>
      <vt:lpstr>Zadatak: Koji je, od navedenih brojeva, najveći, a koji najmanji?  a) 123(10)  b) 163(8)  c) 1111001(2)  d) 6B(16)   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AkuN</dc:creator>
  <cp:lastModifiedBy>Ivica Prgomet</cp:lastModifiedBy>
  <cp:revision>54</cp:revision>
  <dcterms:created xsi:type="dcterms:W3CDTF">2013-01-15T17:33:22Z</dcterms:created>
  <dcterms:modified xsi:type="dcterms:W3CDTF">2015-12-11T21:10:42Z</dcterms:modified>
</cp:coreProperties>
</file>